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81" r:id="rId4"/>
    <p:sldId id="282" r:id="rId5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937"/>
    <a:srgbClr val="99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940"/>
  </p:normalViewPr>
  <p:slideViewPr>
    <p:cSldViewPr showGuides="1"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29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页眉占位符 1126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11267" name="日期占位符 1126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11268" name="幻灯片图像占位符 11267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269" name="文本占位符 11268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270" name="页脚占位符 1126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endParaRPr lang="zh-CN" altLang="en-US" sz="1200" dirty="0"/>
          </a:p>
        </p:txBody>
      </p:sp>
      <p:sp>
        <p:nvSpPr>
          <p:cNvPr id="11271" name="灯片编号占位符 1127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2290" name="幻灯片图像占位符 122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91" name="文本占位符 122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en-US" altLang="zh-CN">
                <a:latin typeface="Times New Roman" panose="02020603050405020304" pitchFamily="18" charset="0"/>
              </a:rPr>
              <a:t>3.3.1</a:t>
            </a:r>
            <a:r>
              <a:rPr lang="zh-CN" altLang="en-US" dirty="0">
                <a:latin typeface="Times New Roman" panose="02020603050405020304" pitchFamily="18" charset="0"/>
              </a:rPr>
              <a:t>二进制编码器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假设某编码</a:t>
            </a:r>
            <a:r>
              <a:rPr lang="zh-CN" altLang="en-US" dirty="0">
                <a:latin typeface="Times New Roman" panose="02020603050405020304" pitchFamily="18" charset="0"/>
              </a:rPr>
              <a:t>器有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个输入端</a:t>
            </a: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，有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</a:rPr>
              <a:t>个输出端。为了不使输出发生混乱而产生错误，规定，在任何给定的时刻，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个输入端中只能有一个有效，其余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0"/>
            <a:r>
              <a:rPr lang="en-US" altLang="zh-CN">
                <a:latin typeface="Times New Roman" panose="02020603050405020304" pitchFamily="18" charset="0"/>
              </a:rPr>
              <a:t>n-1</a:t>
            </a:r>
            <a:r>
              <a:rPr lang="zh-CN" altLang="en-US" dirty="0">
                <a:latin typeface="Times New Roman" panose="02020603050405020304" pitchFamily="18" charset="0"/>
              </a:rPr>
              <a:t>个都不能出现。同时也可以知道，输入端的个数与输出端的个数有以下关系：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组合 8193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组合 8194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矩形 8195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7" name="矩形 8196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8198" name="组合 8197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矩形 8198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00" name="矩形 8199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8201" name="矩形 8200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矩形 8201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矩形 8202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04" name="标题 8203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205" name="副标题 820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8206" name="日期占位符 8205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BB962C8B-B14F-4D97-AF65-F5344CB8AC3E}" type="datetime1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7" name="页脚占位符 8206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208" name="灯片编号占位符 8207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870200" y="13205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矩形 7169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1" name="矩形 7170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2" name="矩形 7171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3" name="矩形 7172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4" name="矩形 7173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5" name="矩形 7174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6" name="矩形 7175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7" name="标题 7176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8" name="文本占位符 7177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9" name="日期占位符 7178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0" name="页脚占位符 7179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181" name="灯片编号占位符 7180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openxmlformats.org/officeDocument/2006/relationships/image" Target="../media/image4.png"/><Relationship Id="rId2" Type="http://schemas.openxmlformats.org/officeDocument/2006/relationships/tags" Target="../tags/tag22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image" Target="../media/image24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5.png"/><Relationship Id="rId4" Type="http://schemas.openxmlformats.org/officeDocument/2006/relationships/tags" Target="../tags/tag224.xml"/><Relationship Id="rId3" Type="http://schemas.openxmlformats.org/officeDocument/2006/relationships/image" Target="../media/image4.png"/><Relationship Id="rId2" Type="http://schemas.openxmlformats.org/officeDocument/2006/relationships/tags" Target="../tags/tag223.xml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10.bin"/><Relationship Id="rId6" Type="http://schemas.openxmlformats.org/officeDocument/2006/relationships/tags" Target="../tags/tag229.xml"/><Relationship Id="rId5" Type="http://schemas.openxmlformats.org/officeDocument/2006/relationships/image" Target="../media/image5.png"/><Relationship Id="rId4" Type="http://schemas.openxmlformats.org/officeDocument/2006/relationships/tags" Target="../tags/tag228.xml"/><Relationship Id="rId3" Type="http://schemas.openxmlformats.org/officeDocument/2006/relationships/image" Target="../media/image4.png"/><Relationship Id="rId2" Type="http://schemas.openxmlformats.org/officeDocument/2006/relationships/tags" Target="../tags/tag227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3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11.bin"/><Relationship Id="rId6" Type="http://schemas.openxmlformats.org/officeDocument/2006/relationships/tags" Target="../tags/tag234.xml"/><Relationship Id="rId5" Type="http://schemas.openxmlformats.org/officeDocument/2006/relationships/image" Target="../media/image5.png"/><Relationship Id="rId4" Type="http://schemas.openxmlformats.org/officeDocument/2006/relationships/tags" Target="../tags/tag233.xml"/><Relationship Id="rId3" Type="http://schemas.openxmlformats.org/officeDocument/2006/relationships/image" Target="../media/image4.png"/><Relationship Id="rId2" Type="http://schemas.openxmlformats.org/officeDocument/2006/relationships/tags" Target="../tags/tag232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36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image" Target="../media/image27.png"/><Relationship Id="rId6" Type="http://schemas.openxmlformats.org/officeDocument/2006/relationships/tags" Target="../tags/tag239.xml"/><Relationship Id="rId5" Type="http://schemas.openxmlformats.org/officeDocument/2006/relationships/image" Target="../media/image5.png"/><Relationship Id="rId4" Type="http://schemas.openxmlformats.org/officeDocument/2006/relationships/tags" Target="../tags/tag238.xml"/><Relationship Id="rId3" Type="http://schemas.openxmlformats.org/officeDocument/2006/relationships/image" Target="../media/image4.png"/><Relationship Id="rId2" Type="http://schemas.openxmlformats.org/officeDocument/2006/relationships/tags" Target="../tags/tag237.xml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42.xml"/><Relationship Id="rId11" Type="http://schemas.openxmlformats.org/officeDocument/2006/relationships/image" Target="../media/image28.wmf"/><Relationship Id="rId10" Type="http://schemas.openxmlformats.org/officeDocument/2006/relationships/oleObject" Target="../embeddings/oleObject12.bin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29.emf"/><Relationship Id="rId7" Type="http://schemas.openxmlformats.org/officeDocument/2006/relationships/oleObject" Target="../embeddings/oleObject13.bin"/><Relationship Id="rId6" Type="http://schemas.openxmlformats.org/officeDocument/2006/relationships/tags" Target="../tags/tag245.xml"/><Relationship Id="rId5" Type="http://schemas.openxmlformats.org/officeDocument/2006/relationships/image" Target="../media/image5.png"/><Relationship Id="rId4" Type="http://schemas.openxmlformats.org/officeDocument/2006/relationships/tags" Target="../tags/tag244.xml"/><Relationship Id="rId3" Type="http://schemas.openxmlformats.org/officeDocument/2006/relationships/image" Target="../media/image4.png"/><Relationship Id="rId2" Type="http://schemas.openxmlformats.org/officeDocument/2006/relationships/tags" Target="../tags/tag243.xml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../media/image30.wmf"/><Relationship Id="rId7" Type="http://schemas.openxmlformats.org/officeDocument/2006/relationships/oleObject" Target="../embeddings/oleObject14.bin"/><Relationship Id="rId6" Type="http://schemas.openxmlformats.org/officeDocument/2006/relationships/tags" Target="../tags/tag249.xml"/><Relationship Id="rId5" Type="http://schemas.openxmlformats.org/officeDocument/2006/relationships/image" Target="../media/image5.png"/><Relationship Id="rId4" Type="http://schemas.openxmlformats.org/officeDocument/2006/relationships/tags" Target="../tags/tag248.xml"/><Relationship Id="rId3" Type="http://schemas.openxmlformats.org/officeDocument/2006/relationships/image" Target="../media/image4.png"/><Relationship Id="rId2" Type="http://schemas.openxmlformats.org/officeDocument/2006/relationships/tags" Target="../tags/tag247.xml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51.xml"/><Relationship Id="rId11" Type="http://schemas.openxmlformats.org/officeDocument/2006/relationships/image" Target="../media/image31.e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54.xml"/><Relationship Id="rId5" Type="http://schemas.openxmlformats.org/officeDocument/2006/relationships/image" Target="../media/image5.png"/><Relationship Id="rId4" Type="http://schemas.openxmlformats.org/officeDocument/2006/relationships/tags" Target="../tags/tag253.xml"/><Relationship Id="rId3" Type="http://schemas.openxmlformats.org/officeDocument/2006/relationships/image" Target="../media/image4.png"/><Relationship Id="rId2" Type="http://schemas.openxmlformats.org/officeDocument/2006/relationships/tags" Target="../tags/tag25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image" Target="../media/image5.png"/><Relationship Id="rId4" Type="http://schemas.openxmlformats.org/officeDocument/2006/relationships/tags" Target="../tags/tag256.xml"/><Relationship Id="rId3" Type="http://schemas.openxmlformats.org/officeDocument/2006/relationships/image" Target="../media/image4.png"/><Relationship Id="rId2" Type="http://schemas.openxmlformats.org/officeDocument/2006/relationships/tags" Target="../tags/tag255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6.bin"/><Relationship Id="rId6" Type="http://schemas.openxmlformats.org/officeDocument/2006/relationships/tags" Target="../tags/tag262.xml"/><Relationship Id="rId5" Type="http://schemas.openxmlformats.org/officeDocument/2006/relationships/image" Target="../media/image5.png"/><Relationship Id="rId4" Type="http://schemas.openxmlformats.org/officeDocument/2006/relationships/tags" Target="../tags/tag261.xml"/><Relationship Id="rId3" Type="http://schemas.openxmlformats.org/officeDocument/2006/relationships/image" Target="../media/image4.png"/><Relationship Id="rId2" Type="http://schemas.openxmlformats.org/officeDocument/2006/relationships/tags" Target="../tags/tag260.xml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64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oleObject" Target="../embeddings/oleObject1.bin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tags" Target="../tags/tag169.xml"/><Relationship Id="rId3" Type="http://schemas.openxmlformats.org/officeDocument/2006/relationships/image" Target="../media/image4.png"/><Relationship Id="rId2" Type="http://schemas.openxmlformats.org/officeDocument/2006/relationships/tags" Target="../tags/tag168.xml"/><Relationship Id="rId13" Type="http://schemas.openxmlformats.org/officeDocument/2006/relationships/notesSlide" Target="../notesSlides/notesSlide1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172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7.bin"/><Relationship Id="rId6" Type="http://schemas.openxmlformats.org/officeDocument/2006/relationships/tags" Target="../tags/tag267.xml"/><Relationship Id="rId5" Type="http://schemas.openxmlformats.org/officeDocument/2006/relationships/image" Target="../media/image5.png"/><Relationship Id="rId4" Type="http://schemas.openxmlformats.org/officeDocument/2006/relationships/tags" Target="../tags/tag266.xml"/><Relationship Id="rId3" Type="http://schemas.openxmlformats.org/officeDocument/2006/relationships/image" Target="../media/image4.png"/><Relationship Id="rId2" Type="http://schemas.openxmlformats.org/officeDocument/2006/relationships/tags" Target="../tags/tag265.xml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69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image" Target="../media/image34.wmf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.png"/><Relationship Id="rId4" Type="http://schemas.openxmlformats.org/officeDocument/2006/relationships/tags" Target="../tags/tag271.xml"/><Relationship Id="rId3" Type="http://schemas.openxmlformats.org/officeDocument/2006/relationships/image" Target="../media/image4.png"/><Relationship Id="rId2" Type="http://schemas.openxmlformats.org/officeDocument/2006/relationships/tags" Target="../tags/tag270.xml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74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7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tags" Target="../tags/tag276.xml"/><Relationship Id="rId3" Type="http://schemas.openxmlformats.org/officeDocument/2006/relationships/image" Target="../media/image4.png"/><Relationship Id="rId2" Type="http://schemas.openxmlformats.org/officeDocument/2006/relationships/tags" Target="../tags/tag275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image" Target="../media/image5.png"/><Relationship Id="rId4" Type="http://schemas.openxmlformats.org/officeDocument/2006/relationships/tags" Target="../tags/tag279.xml"/><Relationship Id="rId3" Type="http://schemas.openxmlformats.org/officeDocument/2006/relationships/image" Target="../media/image4.png"/><Relationship Id="rId2" Type="http://schemas.openxmlformats.org/officeDocument/2006/relationships/tags" Target="../tags/tag278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image" Target="../media/image5.png"/><Relationship Id="rId4" Type="http://schemas.openxmlformats.org/officeDocument/2006/relationships/tags" Target="../tags/tag283.xml"/><Relationship Id="rId3" Type="http://schemas.openxmlformats.org/officeDocument/2006/relationships/image" Target="../media/image4.png"/><Relationship Id="rId2" Type="http://schemas.openxmlformats.org/officeDocument/2006/relationships/tags" Target="../tags/tag28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19.bin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image" Target="../media/image5.png"/><Relationship Id="rId4" Type="http://schemas.openxmlformats.org/officeDocument/2006/relationships/tags" Target="../tags/tag287.xml"/><Relationship Id="rId3" Type="http://schemas.openxmlformats.org/officeDocument/2006/relationships/image" Target="../media/image4.png"/><Relationship Id="rId2" Type="http://schemas.openxmlformats.org/officeDocument/2006/relationships/tags" Target="../tags/tag286.xml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90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image" Target="../media/image5.png"/><Relationship Id="rId4" Type="http://schemas.openxmlformats.org/officeDocument/2006/relationships/tags" Target="../tags/tag174.xml"/><Relationship Id="rId3" Type="http://schemas.openxmlformats.org/officeDocument/2006/relationships/image" Target="../media/image4.png"/><Relationship Id="rId2" Type="http://schemas.openxmlformats.org/officeDocument/2006/relationships/tags" Target="../tags/tag17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image" Target="../media/image5.png"/><Relationship Id="rId4" Type="http://schemas.openxmlformats.org/officeDocument/2006/relationships/tags" Target="../tags/tag178.xml"/><Relationship Id="rId3" Type="http://schemas.openxmlformats.org/officeDocument/2006/relationships/image" Target="../media/image4.png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7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image" Target="../media/image16.wmf"/><Relationship Id="rId12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10" Type="http://schemas.openxmlformats.org/officeDocument/2006/relationships/oleObject" Target="../embeddings/oleObject2.bin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5.png"/><Relationship Id="rId4" Type="http://schemas.openxmlformats.org/officeDocument/2006/relationships/tags" Target="../tags/tag193.xml"/><Relationship Id="rId3" Type="http://schemas.openxmlformats.org/officeDocument/2006/relationships/image" Target="../media/image4.png"/><Relationship Id="rId2" Type="http://schemas.openxmlformats.org/officeDocument/2006/relationships/tags" Target="../tags/tag19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image" Target="../media/image5.png"/><Relationship Id="rId4" Type="http://schemas.openxmlformats.org/officeDocument/2006/relationships/tags" Target="../tags/tag202.xml"/><Relationship Id="rId3" Type="http://schemas.openxmlformats.org/officeDocument/2006/relationships/image" Target="../media/image4.png"/><Relationship Id="rId2" Type="http://schemas.openxmlformats.org/officeDocument/2006/relationships/tags" Target="../tags/tag20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image" Target="../media/image18.wmf"/><Relationship Id="rId7" Type="http://schemas.openxmlformats.org/officeDocument/2006/relationships/oleObject" Target="../embeddings/oleObject5.bin"/><Relationship Id="rId6" Type="http://schemas.openxmlformats.org/officeDocument/2006/relationships/tags" Target="../tags/tag207.xml"/><Relationship Id="rId5" Type="http://schemas.openxmlformats.org/officeDocument/2006/relationships/image" Target="../media/image5.png"/><Relationship Id="rId4" Type="http://schemas.openxmlformats.org/officeDocument/2006/relationships/tags" Target="../tags/tag206.xm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09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tags" Target="../tags/tag211.xml"/><Relationship Id="rId3" Type="http://schemas.openxmlformats.org/officeDocument/2006/relationships/image" Target="../media/image4.png"/><Relationship Id="rId2" Type="http://schemas.openxmlformats.org/officeDocument/2006/relationships/tags" Target="../tags/tag210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20.png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5.png"/><Relationship Id="rId4" Type="http://schemas.openxmlformats.org/officeDocument/2006/relationships/tags" Target="../tags/tag216.xml"/><Relationship Id="rId3" Type="http://schemas.openxmlformats.org/officeDocument/2006/relationships/image" Target="../media/image4.png"/><Relationship Id="rId2" Type="http://schemas.openxmlformats.org/officeDocument/2006/relationships/tags" Target="../tags/tag215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19.xml"/><Relationship Id="rId15" Type="http://schemas.openxmlformats.org/officeDocument/2006/relationships/tags" Target="../tags/tag219.xml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21.wm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486025" y="4063834"/>
            <a:ext cx="4238625" cy="718600"/>
          </a:xfrm>
        </p:spPr>
        <p:txBody>
          <a:bodyPr>
            <a:norm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baseline="0">
                <a:solidFill>
                  <a:schemeClr val="accent1">
                    <a:lumMod val="75000"/>
                  </a:schemeClr>
                </a:solidFill>
              </a:rPr>
              <a:t>3.3   编码器  3.4   译码器</a:t>
            </a:r>
            <a:endParaRPr lang="en-US" altLang="zh-CN" sz="2000" baseline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accent1">
                    <a:lumMod val="75000"/>
                  </a:schemeClr>
                </a:solidFill>
              </a:rPr>
              <a:t>第3章 组合逻辑电路</a:t>
            </a:r>
            <a:endParaRPr lang="zh-CN" altLang="en-US" sz="27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标题 2150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3.3.2   </a:t>
            </a: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二进制优先编码器（原理）</a:t>
            </a:r>
            <a:endParaRPr lang="en-US" altLang="zh-CN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1507" name="文本占位符 21506"/>
          <p:cNvSpPr>
            <a:spLocks noGrp="1"/>
          </p:cNvSpPr>
          <p:nvPr>
            <p:ph type="body" idx="4294967295"/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buNone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二进制优先编码器：Priority Encoder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/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例  设计一个8线-3线优先编码器。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algn="l"/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在输入的8个信号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~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中，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的优先级最高，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次之，依此类推，</a:t>
            </a:r>
            <a:r>
              <a:rPr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最低。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29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charRg st="29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4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charRg st="48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0" name="标题 2252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优先编码器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aphicFrame>
        <p:nvGraphicFramePr>
          <p:cNvPr id="22532" name="对象 22531"/>
          <p:cNvGraphicFramePr/>
          <p:nvPr/>
        </p:nvGraphicFramePr>
        <p:xfrm>
          <a:off x="1371600" y="1981200"/>
          <a:ext cx="7391400" cy="402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3409950" imgH="2124075" progId="Word.Document.8">
                  <p:embed/>
                </p:oleObj>
              </mc:Choice>
              <mc:Fallback>
                <p:oleObj name="" r:id="rId6" imgW="3409950" imgH="2124075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rcRect l="2753" t="-1494" r="6422" b="8850"/>
                      <a:stretch>
                        <a:fillRect/>
                      </a:stretch>
                    </p:blipFill>
                    <p:spPr>
                      <a:xfrm>
                        <a:off x="1371600" y="1981200"/>
                        <a:ext cx="7391400" cy="4021138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文本框 22532"/>
          <p:cNvSpPr txBox="1"/>
          <p:nvPr>
            <p:custDataLst>
              <p:tags r:id="rId8"/>
            </p:custDataLst>
          </p:nvPr>
        </p:nvSpPr>
        <p:spPr>
          <a:xfrm>
            <a:off x="457200" y="3124200"/>
            <a:ext cx="517525" cy="138366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54" name="标题 2355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优先编码器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aphicFrame>
        <p:nvGraphicFramePr>
          <p:cNvPr id="23556" name="对象 23555"/>
          <p:cNvGraphicFramePr/>
          <p:nvPr>
            <p:custDataLst>
              <p:tags r:id="rId6"/>
            </p:custDataLst>
          </p:nvPr>
        </p:nvGraphicFramePr>
        <p:xfrm>
          <a:off x="1447800" y="2743200"/>
          <a:ext cx="5638800" cy="309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2730500" imgH="1498600" progId="Equation.DSMT4">
                  <p:embed/>
                </p:oleObj>
              </mc:Choice>
              <mc:Fallback>
                <p:oleObj name="" r:id="rId7" imgW="2730500" imgH="1498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7800" y="2743200"/>
                        <a:ext cx="5638800" cy="30940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文本框 23556"/>
          <p:cNvSpPr txBox="1"/>
          <p:nvPr>
            <p:custDataLst>
              <p:tags r:id="rId9"/>
            </p:custDataLst>
          </p:nvPr>
        </p:nvSpPr>
        <p:spPr>
          <a:xfrm>
            <a:off x="2895600" y="1981200"/>
            <a:ext cx="2282825" cy="52197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78" name="标题 245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优先编码器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4580" name="文本框 24579"/>
          <p:cNvSpPr txBox="1"/>
          <p:nvPr>
            <p:custDataLst>
              <p:tags r:id="rId6"/>
            </p:custDataLst>
          </p:nvPr>
        </p:nvSpPr>
        <p:spPr>
          <a:xfrm>
            <a:off x="3962400" y="1981200"/>
            <a:ext cx="1371600" cy="52197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逻辑图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1" name="对象 24580"/>
          <p:cNvGraphicFramePr/>
          <p:nvPr/>
        </p:nvGraphicFramePr>
        <p:xfrm>
          <a:off x="2133600" y="2667000"/>
          <a:ext cx="59436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3438525" imgH="1828800" progId="Word.Picture.8">
                  <p:embed/>
                </p:oleObj>
              </mc:Choice>
              <mc:Fallback>
                <p:oleObj name="" r:id="rId7" imgW="3438525" imgH="1828800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5943600" cy="3162300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文本框 24581"/>
          <p:cNvSpPr txBox="1"/>
          <p:nvPr>
            <p:custDataLst>
              <p:tags r:id="rId9"/>
            </p:custDataLst>
          </p:nvPr>
        </p:nvSpPr>
        <p:spPr>
          <a:xfrm>
            <a:off x="990600" y="2133600"/>
            <a:ext cx="609600" cy="4399915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sz="28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r>
              <a:rPr lang="en-US" altLang="zh-CN" sz="28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endParaRPr lang="en-US" altLang="zh-CN" sz="28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8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线优先编码器</a:t>
            </a:r>
            <a:endParaRPr lang="zh-CN" altLang="en-US" sz="28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  <p:bldP spid="2458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标题 256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优先编码器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5604" name="文本框 25603"/>
          <p:cNvSpPr txBox="1"/>
          <p:nvPr>
            <p:custDataLst>
              <p:tags r:id="rId6"/>
            </p:custDataLst>
          </p:nvPr>
        </p:nvSpPr>
        <p:spPr>
          <a:xfrm>
            <a:off x="685800" y="2057400"/>
            <a:ext cx="8077200" cy="953135"/>
          </a:xfrm>
          <a:prstGeom prst="rect">
            <a:avLst/>
          </a:prstGeom>
          <a:solidFill>
            <a:srgbClr val="000066"/>
          </a:solidFill>
          <a:ln w="38100">
            <a:noFill/>
          </a:ln>
        </p:spPr>
        <p:txBody>
          <a:bodyPr>
            <a:spAutoFit/>
          </a:bodyPr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：如果将输入和输出改为以低电平为有效信号，那么逻辑表达式是怎么样的呢？逻辑图呢？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5" name="图片 25604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4495800" y="3276600"/>
            <a:ext cx="3962400" cy="238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7" name="矩形 25606"/>
          <p:cNvSpPr/>
          <p:nvPr>
            <p:custDataLst>
              <p:tags r:id="rId8"/>
            </p:custDataLst>
          </p:nvPr>
        </p:nvSpPr>
        <p:spPr>
          <a:xfrm>
            <a:off x="0" y="2928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5606" name="对象 25605"/>
          <p:cNvGraphicFramePr/>
          <p:nvPr>
            <p:custDataLst>
              <p:tags r:id="rId9"/>
            </p:custDataLst>
          </p:nvPr>
        </p:nvGraphicFramePr>
        <p:xfrm>
          <a:off x="457200" y="3505200"/>
          <a:ext cx="3886200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0" imgW="1981200" imgH="863600" progId="Equation.DSMT4">
                  <p:embed/>
                </p:oleObj>
              </mc:Choice>
              <mc:Fallback>
                <p:oleObj name="" r:id="rId10" imgW="1981200" imgH="8636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" y="3505200"/>
                        <a:ext cx="3886200" cy="17002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6" name="标题 2662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用中规模集成电路的组合电路设计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6627" name="文本占位符 2662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b="1">
                <a:solidFill>
                  <a:schemeClr val="dk1">
                    <a:lumMod val="85000"/>
                    <a:lumOff val="1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74LS148优先编码器</a:t>
            </a:r>
            <a:endParaRPr lang="en-US" altLang="zh-CN" b="1">
              <a:solidFill>
                <a:schemeClr val="dk1">
                  <a:lumMod val="85000"/>
                  <a:lumOff val="1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>
              <a:buChar char="l"/>
            </a:pP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与74HC148的区别</a:t>
            </a:r>
            <a:endParaRPr lang="zh-CN" altLang="en-US" sz="32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2" algn="l">
              <a:buChar char="l"/>
            </a:pP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引脚功能</a:t>
            </a:r>
            <a:r>
              <a:rPr lang="zh-CN" altLang="en-US" sz="32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32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6628" name="对象 26627"/>
          <p:cNvGraphicFramePr/>
          <p:nvPr/>
        </p:nvGraphicFramePr>
        <p:xfrm>
          <a:off x="5867400" y="2133600"/>
          <a:ext cx="2468563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1506855" imgH="2277745" progId="Visio.Drawing.11">
                  <p:embed/>
                </p:oleObj>
              </mc:Choice>
              <mc:Fallback>
                <p:oleObj name="" r:id="rId7" imgW="1506855" imgH="227774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67400" y="2133600"/>
                        <a:ext cx="2468563" cy="3733800"/>
                      </a:xfrm>
                      <a:prstGeom prst="rect">
                        <a:avLst/>
                      </a:prstGeom>
                      <a:solidFill>
                        <a:srgbClr val="FFD937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13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charRg st="13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26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7">
                                            <p:txEl>
                                              <p:charRg st="26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7650" name="标题 2764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用中规模集成电路的组合电路设计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7651" name="文本占位符 2765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lvl="0" indent="-609600" algn="l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利用扩展端     用两片设计一个16线-4线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09600" lvl="0" indent="-609600" algn="l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的优先编码器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609600" lvl="0" indent="-609600" algn="l">
              <a:buNone/>
            </a:pP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7652" name="对象 27651"/>
          <p:cNvGraphicFramePr/>
          <p:nvPr/>
        </p:nvGraphicFramePr>
        <p:xfrm>
          <a:off x="3352800" y="19812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7" imgW="254000" imgH="254000" progId="Equation.DSMT4">
                  <p:embed/>
                </p:oleObj>
              </mc:Choice>
              <mc:Fallback>
                <p:oleObj name="" r:id="rId7" imgW="254000" imgH="2540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2800" y="1981200"/>
                        <a:ext cx="4572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对象 27653"/>
          <p:cNvGraphicFramePr/>
          <p:nvPr>
            <p:custDataLst>
              <p:tags r:id="rId9"/>
            </p:custDataLst>
          </p:nvPr>
        </p:nvGraphicFramePr>
        <p:xfrm>
          <a:off x="1600200" y="3124200"/>
          <a:ext cx="63246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0" imgW="5916930" imgH="3272155" progId="Visio.Drawing.11">
                  <p:embed/>
                </p:oleObj>
              </mc:Choice>
              <mc:Fallback>
                <p:oleObj name="" r:id="rId10" imgW="5916930" imgH="3272155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00200" y="3124200"/>
                        <a:ext cx="6324600" cy="34893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8674" name="标题 2867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3.3.3  二-十进制优先编码器（了解） </a:t>
            </a:r>
            <a:endParaRPr lang="en-US" altLang="zh-CN" sz="32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8675" name="文本占位符 28674"/>
          <p:cNvSpPr>
            <a:spLocks noGrp="1"/>
          </p:cNvSpPr>
          <p:nvPr>
            <p:ph type="body" idx="4294967295"/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二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十进制优先编码器：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BCD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码编码器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cs typeface="微软雅黑" panose="020B0503020204020204" charset="-122"/>
              <a:sym typeface="+mn-ea"/>
            </a:endParaRPr>
          </a:p>
          <a:p>
            <a:pPr marL="457200" lvl="1" indent="0" algn="l">
              <a:buNone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cs typeface="微软雅黑" panose="020B0503020204020204" charset="-122"/>
                <a:sym typeface="+mn-ea"/>
              </a:rPr>
              <a:t>P86</a:t>
            </a:r>
            <a:endParaRPr lang="en-US" altLang="zh-CN" b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9698" name="标题 2969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3.4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译码器（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Decoder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）重点</a:t>
            </a:r>
            <a:endParaRPr lang="en-US" altLang="zh-CN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9699" name="文本占位符 2969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译码器的特点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l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假设某译码器有n个输入端，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…,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i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-1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，有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个输出端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…，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b="1" i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-1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。通常输入信号是以二进制码形式出现，输出信号中只有一个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zh-CN" altLang="en-US" sz="2400" b="1" baseline="-25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有效译出，其中</a:t>
            </a:r>
            <a:r>
              <a:rPr lang="zh-CN" altLang="en-US" sz="2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为与二进制码对应的输出。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l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700" name="文本框 29699"/>
          <p:cNvSpPr txBox="1"/>
          <p:nvPr>
            <p:custDataLst>
              <p:tags r:id="rId7"/>
            </p:custDataLst>
          </p:nvPr>
        </p:nvSpPr>
        <p:spPr>
          <a:xfrm>
            <a:off x="2362200" y="4419600"/>
            <a:ext cx="5029200" cy="1309370"/>
          </a:xfrm>
          <a:prstGeom prst="rect">
            <a:avLst/>
          </a:prstGeom>
          <a:solidFill>
            <a:srgbClr val="000066"/>
          </a:solidFill>
          <a:ln w="38100">
            <a:noFill/>
          </a:ln>
        </p:spPr>
        <p:txBody>
          <a:bodyPr>
            <a:spAutoFit/>
          </a:bodyPr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36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译码是编码的逆过程</a:t>
            </a:r>
            <a:endParaRPr lang="zh-CN" altLang="en-US" sz="36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36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译码有效输出的唯一性</a:t>
            </a:r>
            <a:endParaRPr lang="zh-CN" altLang="en-US" sz="36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7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charRg st="7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22" name="标题 3072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0723" name="文本占位符 3072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设计一个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-8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线译码器 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0724" name="对象 30723"/>
          <p:cNvGraphicFramePr/>
          <p:nvPr/>
        </p:nvGraphicFramePr>
        <p:xfrm>
          <a:off x="1524000" y="2692400"/>
          <a:ext cx="6553200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3928110" imgH="1995805" progId="Word.Document.8">
                  <p:embed/>
                </p:oleObj>
              </mc:Choice>
              <mc:Fallback>
                <p:oleObj name="" r:id="rId7" imgW="3928110" imgH="199580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rcRect l="2499" t="-2626" r="3334" b="7202"/>
                      <a:stretch>
                        <a:fillRect/>
                      </a:stretch>
                    </p:blipFill>
                    <p:spPr>
                      <a:xfrm>
                        <a:off x="1524000" y="2692400"/>
                        <a:ext cx="6553200" cy="317817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文本框 30724"/>
          <p:cNvSpPr txBox="1"/>
          <p:nvPr>
            <p:custDataLst>
              <p:tags r:id="rId9"/>
            </p:custDataLst>
          </p:nvPr>
        </p:nvSpPr>
        <p:spPr>
          <a:xfrm>
            <a:off x="381000" y="3352800"/>
            <a:ext cx="609600" cy="156845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值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表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0242" name="标题 1024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3.3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编码器（重点：原理）</a:t>
            </a:r>
            <a:endParaRPr lang="en-US" altLang="zh-CN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10243" name="文本占位符 1024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905000"/>
            <a:ext cx="7772400" cy="35814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3.3.1    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二进制编码器</a:t>
            </a:r>
            <a:endParaRPr lang="en-US" altLang="zh-CN" sz="240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0" algn="l"/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什么是编码器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240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0" algn="l"/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假设某编码器有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个输入端,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…,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n-1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,有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个输出端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…，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m-1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。为了不使输出发生混乱而产生错误，规定，在任何给定的时刻，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个输入端中只能有一个</a:t>
            </a:r>
            <a:r>
              <a:rPr lang="en-US" altLang="zh-CN" sz="2400">
                <a:solidFill>
                  <a:schemeClr val="dk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有效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，其余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-1个都</a:t>
            </a:r>
            <a:r>
              <a:rPr lang="zh-CN" altLang="en-US" sz="2400">
                <a:solidFill>
                  <a:schemeClr val="dk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无效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。</a:t>
            </a:r>
            <a:r>
              <a:rPr lang="zh-CN" altLang="en-US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假设此时是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baseline="-250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有效，则对</a:t>
            </a:r>
            <a:r>
              <a:rPr lang="en-US" altLang="zh-CN" sz="2400" i="1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进行十进制到二进制的转换。此时得到的二进制值就是输出。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同时也可以知道，输入端的个数与输出端的个数有以下关系</a:t>
            </a:r>
            <a:r>
              <a:rPr lang="en-US" altLang="zh-CN" sz="240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>
              <a:solidFill>
                <a:schemeClr val="dk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0244" name="对象 10243"/>
          <p:cNvGraphicFramePr/>
          <p:nvPr>
            <p:custDataLst>
              <p:tags r:id="rId7"/>
            </p:custDataLst>
          </p:nvPr>
        </p:nvGraphicFramePr>
        <p:xfrm>
          <a:off x="3581400" y="5562600"/>
          <a:ext cx="12192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8" imgW="431800" imgH="203200" progId="Equation.DSMT4">
                  <p:embed/>
                </p:oleObj>
              </mc:Choice>
              <mc:Fallback>
                <p:oleObj name="" r:id="rId8" imgW="431800" imgH="203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81400" y="5562600"/>
                        <a:ext cx="1219200" cy="5683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26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charRg st="26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6" name="标题 3174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aphicFrame>
        <p:nvGraphicFramePr>
          <p:cNvPr id="31748" name="对象 31747"/>
          <p:cNvGraphicFramePr/>
          <p:nvPr>
            <p:custDataLst>
              <p:tags r:id="rId6"/>
            </p:custDataLst>
          </p:nvPr>
        </p:nvGraphicFramePr>
        <p:xfrm>
          <a:off x="4419600" y="2209800"/>
          <a:ext cx="1824038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825500" imgH="2006600" progId="Equation.DSMT4">
                  <p:embed/>
                </p:oleObj>
              </mc:Choice>
              <mc:Fallback>
                <p:oleObj name="" r:id="rId7" imgW="825500" imgH="20066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9600" y="2209800"/>
                        <a:ext cx="1824038" cy="44323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文本框 31748"/>
          <p:cNvSpPr txBox="1"/>
          <p:nvPr>
            <p:custDataLst>
              <p:tags r:id="rId9"/>
            </p:custDataLst>
          </p:nvPr>
        </p:nvSpPr>
        <p:spPr>
          <a:xfrm>
            <a:off x="990600" y="2286000"/>
            <a:ext cx="2438400" cy="583565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标题 3276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aphicFrame>
        <p:nvGraphicFramePr>
          <p:cNvPr id="32772" name="对象 32771"/>
          <p:cNvGraphicFramePr/>
          <p:nvPr/>
        </p:nvGraphicFramePr>
        <p:xfrm>
          <a:off x="1600200" y="2209800"/>
          <a:ext cx="5867400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6" imgW="2771775" imgH="1590675" progId="Word.Picture.8">
                  <p:embed/>
                </p:oleObj>
              </mc:Choice>
              <mc:Fallback>
                <p:oleObj name="" r:id="rId6" imgW="2771775" imgH="1590675" progId="Word.Picture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0200" y="2209800"/>
                        <a:ext cx="5867400" cy="3367088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文本框 32772"/>
          <p:cNvSpPr txBox="1"/>
          <p:nvPr>
            <p:custDataLst>
              <p:tags r:id="rId8"/>
            </p:custDataLst>
          </p:nvPr>
        </p:nvSpPr>
        <p:spPr>
          <a:xfrm>
            <a:off x="685800" y="2514600"/>
            <a:ext cx="685800" cy="156845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辑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2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3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5" name="文本框 32774"/>
          <p:cNvSpPr txBox="1"/>
          <p:nvPr>
            <p:custDataLst>
              <p:tags r:id="rId9"/>
            </p:custDataLst>
          </p:nvPr>
        </p:nvSpPr>
        <p:spPr>
          <a:xfrm>
            <a:off x="7848600" y="2057400"/>
            <a:ext cx="685800" cy="3046095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sz="24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4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endParaRPr lang="en-US" altLang="zh-CN" sz="24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4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endParaRPr lang="en-US" altLang="zh-CN" sz="24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译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zh-CN" altLang="en-US" sz="24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bldLvl="0" animBg="1"/>
      <p:bldP spid="3277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4" name="标题 3379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3-8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pic>
        <p:nvPicPr>
          <p:cNvPr id="33796" name="图片 33795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14400" y="2286000"/>
            <a:ext cx="7010400" cy="31099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8" name="标题 3481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3-8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4820" name="文本占位符 34819"/>
          <p:cNvSpPr txBox="1"/>
          <p:nvPr>
            <p:ph type="body" idx="4294967295"/>
            <p:custDataLst>
              <p:tags r:id="rId6"/>
            </p:custDataLst>
          </p:nvPr>
        </p:nvSpPr>
        <p:spPr>
          <a:xfrm>
            <a:off x="685800" y="2438400"/>
            <a:ext cx="7772400" cy="2667000"/>
          </a:xfrm>
          <a:solidFill>
            <a:srgbClr val="000066"/>
          </a:solidFill>
          <a:ln w="38100"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just">
              <a:buNone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>
              <a:buNone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74LS138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组成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-16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线译码器 ？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>
              <a:buNone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4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-16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线译码器 是几个输入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几个输出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>
              <a:buNone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74LS138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呢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just">
              <a:buNone/>
            </a:pP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该用几片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</a:t>
            </a:r>
            <a:endParaRPr lang="zh-CN" altLang="en-US" sz="28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charRg st="5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0">
                                            <p:txEl>
                                              <p:charRg st="54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charRg st="74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0">
                                            <p:txEl>
                                              <p:charRg st="74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6866" name="标题 3686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3-8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译码器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6867" name="文本占位符 3686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用途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寻址(微机原理)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由译码有效输出的唯一性，可使每一个输出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 algn="l">
              <a:buChar char="Ø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端连一个芯片的使能端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可与显示译码器相连</a:t>
            </a:r>
            <a:endParaRPr lang="zh-CN" altLang="en-US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3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charRg st="3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1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charRg st="1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32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charRg st="32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charRg st="4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charRg st="46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7893" name="标题 37892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重点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37891" name="文本占位符 37890"/>
          <p:cNvSpPr>
            <a:spLocks noGrp="1"/>
          </p:cNvSpPr>
          <p:nvPr>
            <p:ph type="body" sz="half" idx="4294967295"/>
            <p:custDataLst>
              <p:tags r:id="rId6"/>
            </p:custDataLst>
          </p:nvPr>
        </p:nvSpPr>
        <p:spPr>
          <a:xfrm>
            <a:off x="1182688" y="2017713"/>
            <a:ext cx="7351712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74XX138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实现逻辑函数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7892" name="内容占位符 37891"/>
          <p:cNvGraphicFramePr/>
          <p:nvPr>
            <p:ph sz="half" idx="4294967295"/>
            <p:custDataLst>
              <p:tags r:id="rId7"/>
            </p:custDataLst>
          </p:nvPr>
        </p:nvGraphicFramePr>
        <p:xfrm>
          <a:off x="1371600" y="2743200"/>
          <a:ext cx="5334000" cy="77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8" imgW="1751330" imgH="254000" progId="Equation.DSMT4">
                  <p:embed/>
                </p:oleObj>
              </mc:Choice>
              <mc:Fallback>
                <p:oleObj name="" r:id="rId8" imgW="1751330" imgH="2540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1600" y="2743200"/>
                        <a:ext cx="5334000" cy="77343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3314" name="标题 1331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3315" name="文本占位符 1331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 设计一个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位的二进制编码器。输入为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个高电平有效的信号，输出为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位二进制代码。 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组合逻辑电路设计的步骤？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4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charRg st="43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4338" name="标题 1433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4339" name="文本占位符 1433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buNone/>
            </a:pPr>
            <a:r>
              <a:rPr lang="en-US" altLang="zh-CN" b="1" dirty="0">
                <a:solidFill>
                  <a:schemeClr val="lt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endParaRPr lang="en-US" altLang="zh-CN" b="1" dirty="0">
              <a:solidFill>
                <a:schemeClr val="lt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341" name="文本框 14340"/>
          <p:cNvSpPr txBox="1"/>
          <p:nvPr>
            <p:custDataLst>
              <p:tags r:id="rId7"/>
            </p:custDataLst>
          </p:nvPr>
        </p:nvSpPr>
        <p:spPr>
          <a:xfrm>
            <a:off x="1066800" y="2286000"/>
            <a:ext cx="609600" cy="155575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真</a:t>
            </a:r>
            <a:endParaRPr lang="zh-CN" altLang="en-US" sz="28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值</a:t>
            </a:r>
            <a:endParaRPr lang="zh-CN" altLang="en-US" sz="28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表</a:t>
            </a:r>
            <a:endParaRPr lang="zh-CN" altLang="en-US" sz="28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74" name="矩形 14373"/>
          <p:cNvSpPr/>
          <p:nvPr>
            <p:custDataLst>
              <p:tags r:id="rId8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76" name="矩形 14375"/>
          <p:cNvSpPr/>
          <p:nvPr>
            <p:custDataLst>
              <p:tags r:id="rId9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373" name="对象 14372"/>
          <p:cNvGraphicFramePr/>
          <p:nvPr/>
        </p:nvGraphicFramePr>
        <p:xfrm>
          <a:off x="2057400" y="2133600"/>
          <a:ext cx="3352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0" imgW="939800" imgH="228600" progId="Equation.DSMT4">
                  <p:embed/>
                </p:oleObj>
              </mc:Choice>
              <mc:Fallback>
                <p:oleObj name="" r:id="rId10" imgW="939800" imgH="228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7400" y="2133600"/>
                        <a:ext cx="335280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5" name="对象 14374"/>
          <p:cNvGraphicFramePr/>
          <p:nvPr/>
        </p:nvGraphicFramePr>
        <p:xfrm>
          <a:off x="6934200" y="21336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2" imgW="381000" imgH="228600" progId="Equation.DSMT4">
                  <p:embed/>
                </p:oleObj>
              </mc:Choice>
              <mc:Fallback>
                <p:oleObj name="" r:id="rId12" imgW="3810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34200" y="2133600"/>
                        <a:ext cx="1143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8" name="直接连接符 14377"/>
          <p:cNvSpPr/>
          <p:nvPr>
            <p:custDataLst>
              <p:tags r:id="rId14"/>
            </p:custDataLst>
          </p:nvPr>
        </p:nvSpPr>
        <p:spPr>
          <a:xfrm>
            <a:off x="5867400" y="1905000"/>
            <a:ext cx="0" cy="3505200"/>
          </a:xfrm>
          <a:prstGeom prst="line">
            <a:avLst/>
          </a:prstGeom>
          <a:ln w="9525" cap="flat" cmpd="sng">
            <a:solidFill>
              <a:schemeClr val="dk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" name="组合 1"/>
          <p:cNvGrpSpPr/>
          <p:nvPr/>
        </p:nvGrpSpPr>
        <p:grpSpPr>
          <a:xfrm>
            <a:off x="1752600" y="2971800"/>
            <a:ext cx="6781800" cy="2364740"/>
            <a:chOff x="3120" y="4680"/>
            <a:chExt cx="10680" cy="3724"/>
          </a:xfrm>
        </p:grpSpPr>
        <p:sp>
          <p:nvSpPr>
            <p:cNvPr id="14377" name="直接连接符 14376"/>
            <p:cNvSpPr/>
            <p:nvPr>
              <p:custDataLst>
                <p:tags r:id="rId15"/>
              </p:custDataLst>
            </p:nvPr>
          </p:nvSpPr>
          <p:spPr>
            <a:xfrm>
              <a:off x="3120" y="4680"/>
              <a:ext cx="9720" cy="0"/>
            </a:xfrm>
            <a:prstGeom prst="line">
              <a:avLst/>
            </a:prstGeom>
            <a:ln w="9525" cap="flat" cmpd="sng">
              <a:solidFill>
                <a:schemeClr val="dk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9" name="文本框 14378"/>
            <p:cNvSpPr txBox="1"/>
            <p:nvPr>
              <p:custDataLst>
                <p:tags r:id="rId16"/>
              </p:custDataLst>
            </p:nvPr>
          </p:nvSpPr>
          <p:spPr>
            <a:xfrm>
              <a:off x="3360" y="4920"/>
              <a:ext cx="1008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1   0    0   0    0    0   0   0                0   0   0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80" name="文本框 14379"/>
            <p:cNvSpPr txBox="1"/>
            <p:nvPr>
              <p:custDataLst>
                <p:tags r:id="rId17"/>
              </p:custDataLst>
            </p:nvPr>
          </p:nvSpPr>
          <p:spPr>
            <a:xfrm>
              <a:off x="3185" y="5640"/>
              <a:ext cx="1049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 0   1    0   0    0    0   0   0                0   0   1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81" name="文本框 14380"/>
            <p:cNvSpPr txBox="1"/>
            <p:nvPr>
              <p:custDataLst>
                <p:tags r:id="rId18"/>
              </p:custDataLst>
            </p:nvPr>
          </p:nvSpPr>
          <p:spPr>
            <a:xfrm>
              <a:off x="3360" y="6360"/>
              <a:ext cx="1041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0   0    1   0    0    0   0   0                0   1   0          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82" name="文本框 14381"/>
            <p:cNvSpPr txBox="1"/>
            <p:nvPr>
              <p:custDataLst>
                <p:tags r:id="rId19"/>
              </p:custDataLst>
            </p:nvPr>
          </p:nvSpPr>
          <p:spPr>
            <a:xfrm>
              <a:off x="3360" y="7680"/>
              <a:ext cx="1026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0   0    0   0    0    0   0   1                1    1   1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83" name="文本框 14382"/>
            <p:cNvSpPr txBox="1"/>
            <p:nvPr>
              <p:custDataLst>
                <p:tags r:id="rId20"/>
              </p:custDataLst>
            </p:nvPr>
          </p:nvSpPr>
          <p:spPr>
            <a:xfrm>
              <a:off x="4560" y="6960"/>
              <a:ext cx="360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endPara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84" name="文本框 14383"/>
            <p:cNvSpPr txBox="1"/>
            <p:nvPr>
              <p:custDataLst>
                <p:tags r:id="rId21"/>
              </p:custDataLst>
            </p:nvPr>
          </p:nvSpPr>
          <p:spPr>
            <a:xfrm>
              <a:off x="10200" y="6960"/>
              <a:ext cx="360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……</a:t>
              </a:r>
              <a:endParaRPr lang="en-US" altLang="zh-CN" sz="2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标题 163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295400" y="1981200"/>
            <a:ext cx="2362200" cy="573088"/>
          </a:xfrm>
          <a:noFill/>
          <a:ln w="28575">
            <a:solidFill>
              <a:srgbClr val="990000"/>
            </a:solidFill>
            <a:miter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逻辑表达式</a:t>
            </a:r>
            <a:endParaRPr lang="zh-CN" altLang="en-US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389" name="矩形 16388"/>
          <p:cNvSpPr/>
          <p:nvPr>
            <p:custDataLst>
              <p:tags r:id="rId7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2" name="矩形 16391"/>
          <p:cNvSpPr/>
          <p:nvPr>
            <p:custDataLst>
              <p:tags r:id="rId8"/>
            </p:custDataLst>
          </p:nvPr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391" name="对象 16390"/>
          <p:cNvGraphicFramePr/>
          <p:nvPr>
            <p:custDataLst>
              <p:tags r:id="rId9"/>
            </p:custDataLst>
          </p:nvPr>
        </p:nvGraphicFramePr>
        <p:xfrm>
          <a:off x="1239838" y="2819400"/>
          <a:ext cx="6577012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0" imgW="3048000" imgH="508000" progId="Equation.DSMT4">
                  <p:embed/>
                </p:oleObj>
              </mc:Choice>
              <mc:Fallback>
                <p:oleObj name="" r:id="rId10" imgW="3048000" imgH="508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9838" y="2819400"/>
                        <a:ext cx="6577012" cy="11096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文本框 16392"/>
          <p:cNvSpPr txBox="1"/>
          <p:nvPr>
            <p:custDataLst>
              <p:tags r:id="rId12"/>
            </p:custDataLst>
          </p:nvPr>
        </p:nvSpPr>
        <p:spPr>
          <a:xfrm>
            <a:off x="1828800" y="4267200"/>
            <a:ext cx="1752600" cy="46037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i="1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Y1</a:t>
            </a:r>
            <a:r>
              <a:rPr lang="zh-CN" altLang="en-US" sz="2400" b="1" i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b="1" i="1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Y0</a:t>
            </a:r>
            <a:r>
              <a:rPr lang="zh-CN" altLang="en-US" sz="24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略</a:t>
            </a:r>
            <a:endParaRPr lang="zh-CN" altLang="en-US" sz="24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394" name="文本框 16393"/>
          <p:cNvSpPr txBox="1"/>
          <p:nvPr>
            <p:custDataLst>
              <p:tags r:id="rId13"/>
            </p:custDataLst>
          </p:nvPr>
        </p:nvSpPr>
        <p:spPr>
          <a:xfrm>
            <a:off x="1905000" y="5334000"/>
            <a:ext cx="2971800" cy="583565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如何化简？</a:t>
            </a:r>
            <a:endParaRPr lang="zh-CN" altLang="en-US" sz="3200" b="1" dirty="0">
              <a:solidFill>
                <a:schemeClr val="lt1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bldLvl="0" animBg="1"/>
      <p:bldP spid="1639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标题 1740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1179512" cy="649287"/>
          </a:xfrm>
          <a:noFill/>
          <a:ln w="28575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  <a:buNone/>
            </a:pPr>
            <a:r>
              <a:rPr lang="zh-CN" altLang="en-US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化简</a:t>
            </a:r>
            <a:endParaRPr lang="zh-CN" altLang="en-US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412" name="文本框 17411"/>
          <p:cNvSpPr txBox="1"/>
          <p:nvPr/>
        </p:nvSpPr>
        <p:spPr>
          <a:xfrm>
            <a:off x="1600200" y="2971800"/>
            <a:ext cx="4191000" cy="583565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利用约束项来化简</a:t>
            </a:r>
            <a:endParaRPr lang="zh-CN" altLang="en-US" sz="3200" b="1" dirty="0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6" name="标题 1843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graphicFrame>
        <p:nvGraphicFramePr>
          <p:cNvPr id="18437" name="文本占位符 18436"/>
          <p:cNvGraphicFramePr/>
          <p:nvPr>
            <p:ph type="body" idx="4294967295"/>
            <p:custDataLst>
              <p:tags r:id="rId6"/>
            </p:custDataLst>
          </p:nvPr>
        </p:nvGraphicFramePr>
        <p:xfrm>
          <a:off x="2362200" y="2021840"/>
          <a:ext cx="3919220" cy="220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7" imgW="1219200" imgH="685800" progId="Equation.DSMT4">
                  <p:embed/>
                </p:oleObj>
              </mc:Choice>
              <mc:Fallback>
                <p:oleObj name="" r:id="rId7" imgW="1219200" imgH="6858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2200" y="2021840"/>
                        <a:ext cx="3919220" cy="220472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9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文本框 18437"/>
          <p:cNvSpPr txBox="1"/>
          <p:nvPr>
            <p:custDataLst>
              <p:tags r:id="rId9"/>
            </p:custDataLst>
          </p:nvPr>
        </p:nvSpPr>
        <p:spPr>
          <a:xfrm>
            <a:off x="1143000" y="1981200"/>
            <a:ext cx="685800" cy="224536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逻辑表达式</a:t>
            </a:r>
            <a:endParaRPr lang="zh-CN" altLang="en-US" sz="28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标题 1945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pic>
        <p:nvPicPr>
          <p:cNvPr id="19460" name="文本占位符 19459"/>
          <p:cNvPicPr>
            <a:picLocks noChangeAspect="1"/>
          </p:cNvPicPr>
          <p:nvPr>
            <p:ph type="body" idx="4294967295"/>
          </p:nvPr>
        </p:nvPicPr>
        <p:blipFill>
          <a:blip r:embed="rId6"/>
          <a:stretch>
            <a:fillRect/>
          </a:stretch>
        </p:blipFill>
        <p:spPr>
          <a:xfrm>
            <a:off x="2362200" y="3276600"/>
            <a:ext cx="4105275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文本框 19460"/>
          <p:cNvSpPr txBox="1"/>
          <p:nvPr>
            <p:custDataLst>
              <p:tags r:id="rId7"/>
            </p:custDataLst>
          </p:nvPr>
        </p:nvSpPr>
        <p:spPr>
          <a:xfrm>
            <a:off x="990600" y="1981200"/>
            <a:ext cx="3962400" cy="11430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32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逻辑电路图</a:t>
            </a:r>
            <a:endParaRPr lang="zh-CN" altLang="en-US" sz="32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32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（注意：与</a:t>
            </a:r>
            <a:r>
              <a:rPr lang="en-US" altLang="zh-CN" sz="3200" b="1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en-US" altLang="zh-CN" sz="3200" b="1" baseline="-2500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3200" b="1" dirty="0">
                <a:solidFill>
                  <a:schemeClr val="dk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无关） </a:t>
            </a:r>
            <a:endParaRPr lang="zh-CN" altLang="en-US" sz="3200" b="1" dirty="0">
              <a:solidFill>
                <a:schemeClr val="dk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64" name="文本框 19463"/>
          <p:cNvSpPr txBox="1"/>
          <p:nvPr>
            <p:custDataLst>
              <p:tags r:id="rId8"/>
            </p:custDataLst>
          </p:nvPr>
        </p:nvSpPr>
        <p:spPr>
          <a:xfrm>
            <a:off x="7341553" y="2895600"/>
            <a:ext cx="613410" cy="2743200"/>
          </a:xfrm>
          <a:prstGeom prst="rect">
            <a:avLst/>
          </a:prstGeom>
          <a:solidFill>
            <a:srgbClr val="000099"/>
          </a:solidFill>
          <a:ln w="28575">
            <a:noFill/>
          </a:ln>
        </p:spPr>
        <p:txBody>
          <a:bodyPr vert="eaVer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r>
              <a:rPr lang="en-US" altLang="zh-CN" sz="2800" b="1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</a:t>
            </a:r>
            <a:r>
              <a:rPr lang="zh-CN" altLang="en-US" sz="2800" b="1" dirty="0">
                <a:solidFill>
                  <a:schemeClr val="lt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线编码器</a:t>
            </a:r>
            <a:r>
              <a:rPr lang="zh-CN" altLang="en-US" sz="1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ldLvl="0" animBg="1"/>
      <p:bldP spid="1946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91" name="矩形 20490"/>
          <p:cNvSpPr/>
          <p:nvPr>
            <p:custDataLst>
              <p:tags r:id="rId6"/>
            </p:custDataLst>
          </p:nvPr>
        </p:nvSpPr>
        <p:spPr>
          <a:xfrm>
            <a:off x="6007100" y="3733800"/>
            <a:ext cx="2209800" cy="20574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2" name="标题 2048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汉仪旗黑-85S" charset="0"/>
                <a:ea typeface="汉仪旗黑-85S" charset="0"/>
                <a:sym typeface="+mn-ea"/>
              </a:rPr>
              <a:t>编码器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>
                  <a:srgbClr val="C0C0C0"/>
                </a:outerShdw>
              </a:effectLst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0486" name="文本框 20485"/>
          <p:cNvSpPr txBox="1"/>
          <p:nvPr>
            <p:custDataLst>
              <p:tags r:id="rId7"/>
            </p:custDataLst>
          </p:nvPr>
        </p:nvSpPr>
        <p:spPr>
          <a:xfrm>
            <a:off x="838200" y="2209800"/>
            <a:ext cx="7315200" cy="953135"/>
          </a:xfrm>
          <a:prstGeom prst="rect">
            <a:avLst/>
          </a:prstGeom>
          <a:solidFill>
            <a:srgbClr val="000066"/>
          </a:solidFill>
          <a:ln w="38100">
            <a:noFill/>
          </a:ln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思考：如果用与非门实现的话，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Y2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Y1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Y0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的表达式该如何变？ 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487" name="图片 204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352800"/>
            <a:ext cx="4724400" cy="31130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488" name="对象 20487"/>
          <p:cNvGraphicFramePr/>
          <p:nvPr/>
        </p:nvGraphicFramePr>
        <p:xfrm>
          <a:off x="6083300" y="3733800"/>
          <a:ext cx="1981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889000" imgH="279400" progId="Equation.DSMT4">
                  <p:embed/>
                </p:oleObj>
              </mc:Choice>
              <mc:Fallback>
                <p:oleObj name="" r:id="rId9" imgW="889000" imgH="279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3300" y="3733800"/>
                        <a:ext cx="1981200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对象 20488"/>
          <p:cNvGraphicFramePr/>
          <p:nvPr/>
        </p:nvGraphicFramePr>
        <p:xfrm>
          <a:off x="6096000" y="4419600"/>
          <a:ext cx="18161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862965" imgH="279400" progId="Equation.DSMT4">
                  <p:embed/>
                </p:oleObj>
              </mc:Choice>
              <mc:Fallback>
                <p:oleObj name="" r:id="rId11" imgW="862965" imgH="2794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96000" y="4419600"/>
                        <a:ext cx="1816100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对象 20489"/>
          <p:cNvGraphicFramePr/>
          <p:nvPr/>
        </p:nvGraphicFramePr>
        <p:xfrm>
          <a:off x="6083300" y="5135563"/>
          <a:ext cx="19812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3" imgW="862965" imgH="279400" progId="Equation.DSMT4">
                  <p:embed/>
                </p:oleObj>
              </mc:Choice>
              <mc:Fallback>
                <p:oleObj name="" r:id="rId13" imgW="862965" imgH="2794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83300" y="5135563"/>
                        <a:ext cx="198120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8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1.xml><?xml version="1.0" encoding="utf-8"?>
<p:tagLst xmlns:p="http://schemas.openxmlformats.org/presentationml/2006/main">
  <p:tag name="commondata" val="eyJoZGlkIjoiYjA3NzAxYzkwMWNmZTU3NGYyMWJlOWIyOTQyNDdhODc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4571e8f5-af9d-4816-a14d-212ed00610d6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68c655d-0264-4a90-9b19-0c492cfe4199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1330</Words>
  <Application>WPS 演示</Application>
  <PresentationFormat>在屏幕上显示</PresentationFormat>
  <Paragraphs>164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25</vt:i4>
      </vt:variant>
    </vt:vector>
  </HeadingPairs>
  <TitlesOfParts>
    <vt:vector size="56" baseType="lpstr">
      <vt:lpstr>Arial</vt:lpstr>
      <vt:lpstr>宋体</vt:lpstr>
      <vt:lpstr>Wingdings</vt:lpstr>
      <vt:lpstr>Tahoma</vt:lpstr>
      <vt:lpstr>微软雅黑</vt:lpstr>
      <vt:lpstr>汉仪旗黑-85S</vt:lpstr>
      <vt:lpstr>黑体</vt:lpstr>
      <vt:lpstr>汉仪旗黑-85S</vt:lpstr>
      <vt:lpstr>Times New Roman</vt:lpstr>
      <vt:lpstr>Arial Unicode MS</vt:lpstr>
      <vt:lpstr>Blends</vt:lpstr>
      <vt:lpstr>2_Office 主题​​</vt:lpstr>
      <vt:lpstr>Equation.DSMT4</vt:lpstr>
      <vt:lpstr>Equation.DSMT4</vt:lpstr>
      <vt:lpstr>Word.Picture.8</vt:lpstr>
      <vt:lpstr>Equation.DSMT4</vt:lpstr>
      <vt:lpstr>Visio.Drawing.11</vt:lpstr>
      <vt:lpstr>Equation.DSMT4</vt:lpstr>
      <vt:lpstr>Visio.Drawing.11</vt:lpstr>
      <vt:lpstr>Word.Document.8</vt:lpstr>
      <vt:lpstr>Equation.DSMT4</vt:lpstr>
      <vt:lpstr>Word.Picture.8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Word.Document.8</vt:lpstr>
      <vt:lpstr>第3章 组合逻辑电路</vt:lpstr>
      <vt:lpstr>3.3 编码器（重点：原理）</vt:lpstr>
      <vt:lpstr>编码器</vt:lpstr>
      <vt:lpstr>编码器</vt:lpstr>
      <vt:lpstr>编码器</vt:lpstr>
      <vt:lpstr>编码器</vt:lpstr>
      <vt:lpstr>编码器</vt:lpstr>
      <vt:lpstr>编码器</vt:lpstr>
      <vt:lpstr>编码器</vt:lpstr>
      <vt:lpstr>3.3.2   二进制优先编码器（原理）</vt:lpstr>
      <vt:lpstr>优先编码器</vt:lpstr>
      <vt:lpstr>优先编码器</vt:lpstr>
      <vt:lpstr>优先编码器</vt:lpstr>
      <vt:lpstr>优先编码器</vt:lpstr>
      <vt:lpstr>用中规模集成电路的组合电路设计</vt:lpstr>
      <vt:lpstr>用中规模集成电路的组合电路设计</vt:lpstr>
      <vt:lpstr>3.3.3  二-十进制优先编码器（了解） </vt:lpstr>
      <vt:lpstr>3.4 译码器（Decoder ）重点</vt:lpstr>
      <vt:lpstr>译码器</vt:lpstr>
      <vt:lpstr>译码器</vt:lpstr>
      <vt:lpstr>译码器</vt:lpstr>
      <vt:lpstr>3-8译码器</vt:lpstr>
      <vt:lpstr>3-8译码器</vt:lpstr>
      <vt:lpstr>3-8译码器</vt:lpstr>
      <vt:lpstr>重点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154</cp:revision>
  <dcterms:created xsi:type="dcterms:W3CDTF">2022-04-02T01:36:00Z</dcterms:created>
  <dcterms:modified xsi:type="dcterms:W3CDTF">2024-03-14T10:51:59Z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9E42FC199F11467C9B75E5B2F0C2B801</vt:lpwstr>
  </property>
  <property fmtid="{D5CDD505-2E9C-101B-9397-08002B2CF9AE}" pid="4" name="KSOProductBuildVer">
    <vt:lpwstr>2052-12.1.0.16120</vt:lpwstr>
  </property>
</Properties>
</file>